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5" r:id="rId2"/>
    <p:sldId id="376" r:id="rId3"/>
    <p:sldId id="275" r:id="rId4"/>
    <p:sldId id="377" r:id="rId5"/>
    <p:sldId id="409" r:id="rId6"/>
    <p:sldId id="380" r:id="rId7"/>
    <p:sldId id="410" r:id="rId8"/>
    <p:sldId id="414" r:id="rId9"/>
    <p:sldId id="413" r:id="rId10"/>
    <p:sldId id="415" r:id="rId11"/>
    <p:sldId id="419" r:id="rId12"/>
    <p:sldId id="381" r:id="rId13"/>
    <p:sldId id="417" r:id="rId14"/>
    <p:sldId id="407" r:id="rId15"/>
    <p:sldId id="383" r:id="rId16"/>
    <p:sldId id="404" r:id="rId17"/>
    <p:sldId id="421" r:id="rId18"/>
    <p:sldId id="403" r:id="rId19"/>
    <p:sldId id="397" r:id="rId20"/>
    <p:sldId id="398" r:id="rId21"/>
    <p:sldId id="399" r:id="rId22"/>
    <p:sldId id="391" r:id="rId23"/>
    <p:sldId id="395" r:id="rId24"/>
    <p:sldId id="400" r:id="rId25"/>
    <p:sldId id="392" r:id="rId26"/>
    <p:sldId id="402" r:id="rId27"/>
    <p:sldId id="42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805A1-929A-4583-A47C-BB513456183D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1DFAC-8826-4159-850C-32EAE206E9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520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31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713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084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72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252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740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781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530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66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669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45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94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83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649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380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430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13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363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281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2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26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20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52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9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296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804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98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51552-52FA-4B78-8109-98505F553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F39946-E537-413B-9E47-79A034684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C94B7B-7F70-41BD-9FE2-E41C1BF2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D6656-EF24-4F56-8534-CE229BA88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F4E78-048B-4017-A3EB-E7716601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7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1A6ED-CC06-4895-97BF-0BE144F6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C526FD-47AE-4103-85D3-AAEDCF0FB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34E5E2-5237-4AAE-8383-92EC6225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13B8CC-3D73-4623-AA38-CD656FF27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E562B-3364-4859-B1A9-C69358D6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54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2EA693-1DBE-4021-98AD-592028DF3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1F218E-9AC5-4EF8-B1FF-2E2759D2A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C2A13A-65CF-4D72-A2DB-09F35494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DD77DE-3C92-406C-B422-9F1464D1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2BF89D-524D-4626-936E-5EB4B466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458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77838" y="6320307"/>
            <a:ext cx="47573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B217210-6342-4CBD-AECC-FD7487F246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62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B952C6-2C87-4691-84B2-B3CF0E6B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92A8A5-C7FB-4D9D-8589-E1787F6F8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B46FD2-9F67-4DBE-8F2C-4DE7FED8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04232C-AC1C-48F1-9FFD-7490E1E2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24D6B4-E0CC-4AAF-BD9D-5249C30A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21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D11D9-5E1D-4DD5-B496-23B921CA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E1EFEF-D36B-4FA1-A9BE-7052A1013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C1435-F3CC-4344-8BEA-A82D93D4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FF16-DC05-4008-8EE0-7DDE455A9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F5D980-02EE-4769-9AFB-5B442E79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39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E482D-5EFB-485A-A602-EC497DB5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A1F3D-2715-421A-96D5-B86AF7E8D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793DA0-54B9-4050-99D0-153C6FB27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F2589F-EA36-4266-BC53-8B9AA009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F3F007-5BA5-47D4-BC59-0153CD40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A43079-160A-4B5D-B312-329EAB82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44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D145F-FF88-4643-A35A-C4016B68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0D3D5A-B325-404B-9904-7C8780F20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585449-2AB0-422C-87C5-423B009B6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569951C-AD00-4217-B228-E567E7DFE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C50802-9601-4B52-9DE9-28719F57C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D9A95F-4EEC-4D07-9D99-EEFE57A3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D7A606A-82F0-40CA-AAD4-7F246189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CBC66E-6025-4C05-9EE1-567EDD8B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460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49DD5-C8D9-458D-BA91-91A53F90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A99336-0CB7-451A-A7B7-F2B16508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9CCB01-6270-4D0F-9D91-0097465C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457582-252C-4E15-91ED-8068B6BE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11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3ADCFD-BAAE-40B5-941D-29B0C52D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47ED17-7175-4A0C-9164-668FC835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AAE86F-A677-4104-B8C6-07A44E4A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957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7ADE9-C201-483F-B36A-06B80CF5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7FB80-7B42-4DDF-BEF3-1D45D33AC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C8A452-B5D2-4396-8CA4-17FF6EB8E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845D44-5B69-4015-9ACE-FEBB6460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79AE6B-8839-4340-8258-2202B489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5CA590-B4F0-4D44-8D4D-F8F3D037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61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64E1D-9623-49B7-843B-56E75E2B5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2AC98A-7D16-45C6-8817-F0DC446EE6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6480C5-5051-479F-AE20-90D3E12AD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7DD04E-9ABB-4FA9-9B6B-07A2B8060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1C1E8B-41A7-4BB0-936A-09741EE2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AED9D5-AFBD-4503-BAA2-4CB353C4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A9166D-E71F-408F-9800-7BD3120C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89A615-EE19-4316-9CFD-AEEEADD3F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BDCD71-2FDE-409E-BEB6-9ECC2EB83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8804D-A7F3-4469-818C-79752FE72E81}" type="datetimeFigureOut">
              <a:rPr lang="zh-CN" altLang="en-US" smtClean="0"/>
              <a:t>2021/3/18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C64F00-0343-4061-BF76-3B633BE8D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50017-CD04-4FB2-A244-8D18A3C33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8D06A-5865-4940-81BF-42C35FA8D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748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"/>
            <a:ext cx="4191001" cy="685799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14" y="457202"/>
            <a:ext cx="3137850" cy="132788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603535" y="6290699"/>
            <a:ext cx="424342" cy="424342"/>
          </a:xfrm>
          <a:prstGeom prst="rect">
            <a:avLst/>
          </a:prstGeom>
          <a:solidFill>
            <a:srgbClr val="5C30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dirty="0"/>
              <a:t>1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7619650" y="6715041"/>
            <a:ext cx="44082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622672" y="2527019"/>
            <a:ext cx="7193034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kern="100" spc="2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2021.3.18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4118090" y="1942244"/>
            <a:ext cx="8332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蓝牙定位进度汇报</a:t>
            </a:r>
          </a:p>
        </p:txBody>
      </p:sp>
    </p:spTree>
    <p:extLst>
      <p:ext uri="{BB962C8B-B14F-4D97-AF65-F5344CB8AC3E}">
        <p14:creationId xmlns:p14="http://schemas.microsoft.com/office/powerpoint/2010/main" val="76001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2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053" y="1655609"/>
            <a:ext cx="1107996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90171" y="244322"/>
            <a:ext cx="3416320" cy="844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误差建模和分类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A9F5D0-6E6C-40E3-A75F-A099F189939D}"/>
              </a:ext>
            </a:extLst>
          </p:cNvPr>
          <p:cNvSpPr txBox="1"/>
          <p:nvPr/>
        </p:nvSpPr>
        <p:spPr>
          <a:xfrm>
            <a:off x="880972" y="2397150"/>
            <a:ext cx="6346201" cy="189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观察不同数据包的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i+length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]-phase[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）坏的数据包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峰值紊乱；可以检测出并丢弃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074BC2F-FB7F-41C1-AA53-6CAEE8437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3048"/>
            <a:ext cx="5955874" cy="29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0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2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053" y="1655609"/>
            <a:ext cx="1107996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1901751" y="217718"/>
            <a:ext cx="3757771" cy="84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误差建模和分类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57322F-B6C7-44E8-9E96-BC51C0E42D39}"/>
              </a:ext>
            </a:extLst>
          </p:cNvPr>
          <p:cNvSpPr txBox="1"/>
          <p:nvPr/>
        </p:nvSpPr>
        <p:spPr>
          <a:xfrm>
            <a:off x="476301" y="2558463"/>
            <a:ext cx="5023735" cy="2818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multipath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干扰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在地面采集的数据呈现大幅倾斜。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用三脚架将接收板架起，数据获得较好改善。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推测原因：在地面上蓝牙信号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multipath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相关干扰强，在空中较弱。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C21C6EF-58CA-4526-A630-12B7792519F7}"/>
              </a:ext>
            </a:extLst>
          </p:cNvPr>
          <p:cNvGrpSpPr/>
          <p:nvPr/>
        </p:nvGrpSpPr>
        <p:grpSpPr>
          <a:xfrm>
            <a:off x="5659522" y="-320"/>
            <a:ext cx="6056177" cy="3277275"/>
            <a:chOff x="5674623" y="2108816"/>
            <a:chExt cx="6056177" cy="3277275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4AB35A0-6680-4667-8FFA-38921249B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4623" y="2108816"/>
              <a:ext cx="6056177" cy="3277275"/>
            </a:xfrm>
            <a:prstGeom prst="rect">
              <a:avLst/>
            </a:prstGeom>
          </p:spPr>
        </p:pic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549EA51-CEBF-4473-8D37-78B50EE7F53B}"/>
                </a:ext>
              </a:extLst>
            </p:cNvPr>
            <p:cNvCxnSpPr>
              <a:cxnSpLocks/>
            </p:cNvCxnSpPr>
            <p:nvPr/>
          </p:nvCxnSpPr>
          <p:spPr>
            <a:xfrm>
              <a:off x="6759208" y="2973185"/>
              <a:ext cx="143039" cy="532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9E53021-9831-45B8-9957-4C43C348BD9E}"/>
                </a:ext>
              </a:extLst>
            </p:cNvPr>
            <p:cNvCxnSpPr>
              <a:cxnSpLocks/>
            </p:cNvCxnSpPr>
            <p:nvPr/>
          </p:nvCxnSpPr>
          <p:spPr>
            <a:xfrm>
              <a:off x="7668333" y="2973185"/>
              <a:ext cx="143039" cy="532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71B5B782-D996-470B-B7D0-9A84A9C8E7BD}"/>
                </a:ext>
              </a:extLst>
            </p:cNvPr>
            <p:cNvCxnSpPr>
              <a:cxnSpLocks/>
            </p:cNvCxnSpPr>
            <p:nvPr/>
          </p:nvCxnSpPr>
          <p:spPr>
            <a:xfrm>
              <a:off x="8088899" y="2973185"/>
              <a:ext cx="143039" cy="532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757B8E8-FEC5-4194-80A5-BA26F575C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22" y="3276955"/>
            <a:ext cx="6056177" cy="32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6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2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053" y="1655609"/>
            <a:ext cx="1107996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5F2707-09D5-4B9F-92E8-8178085E6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0" y="200199"/>
            <a:ext cx="4205000" cy="308343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84D066-955D-4523-9EC0-E9D38C2DEF54}"/>
              </a:ext>
            </a:extLst>
          </p:cNvPr>
          <p:cNvSpPr txBox="1"/>
          <p:nvPr/>
        </p:nvSpPr>
        <p:spPr>
          <a:xfrm>
            <a:off x="1727711" y="4303455"/>
            <a:ext cx="47879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数据的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pattern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不一，角度波动也不相同，但仍有部分数据较为准确。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猜测倾斜应该是因为地面近距离的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multipath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导致的。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直线拟合无法找到水平线，旧有方法不适用。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5A7C50-2E5F-4C53-BB94-7F79E4A51F93}"/>
              </a:ext>
            </a:extLst>
          </p:cNvPr>
          <p:cNvGrpSpPr/>
          <p:nvPr/>
        </p:nvGrpSpPr>
        <p:grpSpPr>
          <a:xfrm>
            <a:off x="1727711" y="915907"/>
            <a:ext cx="6056177" cy="3277275"/>
            <a:chOff x="1770259" y="729269"/>
            <a:chExt cx="6056177" cy="3277275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0D6F5E3-AB15-4799-BF2C-D35A9BD9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259" y="729269"/>
              <a:ext cx="6056177" cy="3277275"/>
            </a:xfrm>
            <a:prstGeom prst="rect">
              <a:avLst/>
            </a:prstGeom>
          </p:spPr>
        </p:pic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4310286-B98C-45AF-9997-5784E1728327}"/>
                </a:ext>
              </a:extLst>
            </p:cNvPr>
            <p:cNvCxnSpPr>
              <a:cxnSpLocks/>
            </p:cNvCxnSpPr>
            <p:nvPr/>
          </p:nvCxnSpPr>
          <p:spPr>
            <a:xfrm>
              <a:off x="2854844" y="1593638"/>
              <a:ext cx="143039" cy="532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A3F8DFB-16E9-41D7-A238-75F6932B18A2}"/>
                </a:ext>
              </a:extLst>
            </p:cNvPr>
            <p:cNvCxnSpPr>
              <a:cxnSpLocks/>
            </p:cNvCxnSpPr>
            <p:nvPr/>
          </p:nvCxnSpPr>
          <p:spPr>
            <a:xfrm>
              <a:off x="3763969" y="1593638"/>
              <a:ext cx="143039" cy="532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7729A6E-B5CF-45E9-AADD-1320EF57BA5E}"/>
                </a:ext>
              </a:extLst>
            </p:cNvPr>
            <p:cNvCxnSpPr>
              <a:cxnSpLocks/>
            </p:cNvCxnSpPr>
            <p:nvPr/>
          </p:nvCxnSpPr>
          <p:spPr>
            <a:xfrm>
              <a:off x="4184535" y="1593638"/>
              <a:ext cx="143039" cy="5327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FC764B70-3C71-45F4-826B-32CEA85D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75" y="3800148"/>
            <a:ext cx="5422070" cy="2934131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E7F8B09F-50F7-4823-94AD-C2099F558299}"/>
              </a:ext>
            </a:extLst>
          </p:cNvPr>
          <p:cNvSpPr txBox="1"/>
          <p:nvPr/>
        </p:nvSpPr>
        <p:spPr>
          <a:xfrm>
            <a:off x="1901751" y="217718"/>
            <a:ext cx="375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multipath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干扰</a:t>
            </a:r>
          </a:p>
        </p:txBody>
      </p:sp>
    </p:spTree>
    <p:extLst>
      <p:ext uri="{BB962C8B-B14F-4D97-AF65-F5344CB8AC3E}">
        <p14:creationId xmlns:p14="http://schemas.microsoft.com/office/powerpoint/2010/main" val="417327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2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053" y="1655609"/>
            <a:ext cx="1107996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90171" y="244322"/>
            <a:ext cx="3416320" cy="844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误差建模和分类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A9F5D0-6E6C-40E3-A75F-A099F189939D}"/>
              </a:ext>
            </a:extLst>
          </p:cNvPr>
          <p:cNvSpPr txBox="1"/>
          <p:nvPr/>
        </p:nvSpPr>
        <p:spPr>
          <a:xfrm>
            <a:off x="221674" y="2397150"/>
            <a:ext cx="7005500" cy="32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）数据包内的震荡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非常常见的特征。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数据高低震荡，不像简单的高斯噪声。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由于本数据是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i+length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]-phase[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推测天线存在周期性误差，并且周期错位，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放大这一误差导致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B3EE14-2F99-4B81-AB8C-A0FFD10F7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38" y="1557251"/>
            <a:ext cx="6219745" cy="33657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1E326E8-C561-48CE-A7C1-3DB98E3A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0" t="17504" r="19380" b="51839"/>
          <a:stretch/>
        </p:blipFill>
        <p:spPr>
          <a:xfrm>
            <a:off x="9199967" y="666424"/>
            <a:ext cx="2627746" cy="553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59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415A7A-C6ED-4A85-BE6C-CF8AE5E1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13" y="1137228"/>
            <a:ext cx="8470070" cy="45835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2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053" y="1655609"/>
            <a:ext cx="1107996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90171" y="244322"/>
            <a:ext cx="3416320" cy="844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误差建模和分类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6710218" y="307272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A9F5D0-6E6C-40E3-A75F-A099F189939D}"/>
              </a:ext>
            </a:extLst>
          </p:cNvPr>
          <p:cNvSpPr txBox="1"/>
          <p:nvPr/>
        </p:nvSpPr>
        <p:spPr>
          <a:xfrm>
            <a:off x="386454" y="2409222"/>
            <a:ext cx="4559596" cy="235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）正向峰的高度差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1~2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峰和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2~3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峰的高度不同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对实验结果影响较大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原因不明，需要后续研究解决方案。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61003C-B7CD-47DA-9A7F-9648AE5599DA}"/>
              </a:ext>
            </a:extLst>
          </p:cNvPr>
          <p:cNvSpPr/>
          <p:nvPr/>
        </p:nvSpPr>
        <p:spPr>
          <a:xfrm>
            <a:off x="6483705" y="2026119"/>
            <a:ext cx="629384" cy="3831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9B2933-89CA-4F72-8C5C-9F9A770ED564}"/>
              </a:ext>
            </a:extLst>
          </p:cNvPr>
          <p:cNvSpPr/>
          <p:nvPr/>
        </p:nvSpPr>
        <p:spPr>
          <a:xfrm>
            <a:off x="6640700" y="2472599"/>
            <a:ext cx="629384" cy="3831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6302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3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229" y="1655609"/>
            <a:ext cx="113364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目前实现的数据处理功能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A9F5D0-6E6C-40E3-A75F-A099F189939D}"/>
              </a:ext>
            </a:extLst>
          </p:cNvPr>
          <p:cNvSpPr txBox="1"/>
          <p:nvPr/>
        </p:nvSpPr>
        <p:spPr>
          <a:xfrm>
            <a:off x="2143012" y="2164826"/>
            <a:ext cx="6991575" cy="281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从原始数据中计算相位差（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[i+16]-[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[i+1]-[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分颜色标记不同天线间的相位差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分析每根天线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[i+1]-[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的情况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对数据点进行修正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得出偏角结果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19489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3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229" y="1655609"/>
            <a:ext cx="113364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分颜色标记天线间数据点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C1FE56-AD38-4884-9DB7-E3B299FA0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371" y="934429"/>
            <a:ext cx="8738818" cy="4728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5602DA-DE76-4FB3-B6C0-D43083178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05" y="934429"/>
            <a:ext cx="8961995" cy="4849746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43355A8B-F9F1-4092-8077-7E9936C56B08}"/>
              </a:ext>
            </a:extLst>
          </p:cNvPr>
          <p:cNvSpPr/>
          <p:nvPr/>
        </p:nvSpPr>
        <p:spPr>
          <a:xfrm>
            <a:off x="8065337" y="2584412"/>
            <a:ext cx="2097097" cy="5037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40E052-9AD8-4820-BC8E-060542261835}"/>
              </a:ext>
            </a:extLst>
          </p:cNvPr>
          <p:cNvSpPr txBox="1"/>
          <p:nvPr/>
        </p:nvSpPr>
        <p:spPr>
          <a:xfrm flipH="1">
            <a:off x="2257371" y="5784175"/>
            <a:ext cx="8738818" cy="97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1" cap="all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发现单一天线在某些时候噪声波动较大，某些时候较为平缓。</a:t>
            </a:r>
            <a:endParaRPr lang="en-US" altLang="zh-CN" dirty="0"/>
          </a:p>
          <a:p>
            <a:r>
              <a:rPr lang="zh-CN" altLang="en-US" dirty="0"/>
              <a:t>想到可以只用平缓点做计算。</a:t>
            </a:r>
          </a:p>
        </p:txBody>
      </p:sp>
    </p:spTree>
    <p:extLst>
      <p:ext uri="{BB962C8B-B14F-4D97-AF65-F5344CB8AC3E}">
        <p14:creationId xmlns:p14="http://schemas.microsoft.com/office/powerpoint/2010/main" val="65282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"/>
    </mc:Choice>
    <mc:Fallback xmlns="">
      <p:transition spd="slow" advTm="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3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229" y="1655609"/>
            <a:ext cx="113364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3416320" cy="844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误差建模和分类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C4A100-FEC8-451C-A42E-0CEECF52598A}"/>
              </a:ext>
            </a:extLst>
          </p:cNvPr>
          <p:cNvSpPr txBox="1"/>
          <p:nvPr/>
        </p:nvSpPr>
        <p:spPr>
          <a:xfrm>
            <a:off x="1735796" y="4454999"/>
            <a:ext cx="10001902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1" cap="all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indent="0">
              <a:buNone/>
            </a:pPr>
            <a:r>
              <a:rPr lang="zh-CN" altLang="en-US" cap="none" dirty="0"/>
              <a:t>下面观察</a:t>
            </a:r>
            <a:r>
              <a:rPr lang="en-US" altLang="zh-CN" cap="none" dirty="0"/>
              <a:t>Phase[i+1]-Phase[</a:t>
            </a:r>
            <a:r>
              <a:rPr lang="en-US" altLang="zh-CN" cap="none" dirty="0" err="1"/>
              <a:t>i</a:t>
            </a:r>
            <a:r>
              <a:rPr lang="en-US" altLang="zh-CN" cap="none" dirty="0"/>
              <a:t>]</a:t>
            </a:r>
            <a:r>
              <a:rPr lang="zh-CN" altLang="en-US" cap="none" dirty="0"/>
              <a:t>，进行细粒度的误差分析。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BD7DE9-6744-459F-A7C3-FC3251EEEFE2}"/>
              </a:ext>
            </a:extLst>
          </p:cNvPr>
          <p:cNvSpPr txBox="1"/>
          <p:nvPr/>
        </p:nvSpPr>
        <p:spPr>
          <a:xfrm>
            <a:off x="4671060" y="3457152"/>
            <a:ext cx="704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Phase[i+1]-Phase[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在不同天线的数据点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4F753C-9C2F-4873-9860-1EA0F29E7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t="21658" r="6010" b="3018"/>
          <a:stretch/>
        </p:blipFill>
        <p:spPr>
          <a:xfrm>
            <a:off x="1653154" y="1107095"/>
            <a:ext cx="3352955" cy="24185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FDC011D-19FB-42F2-8236-450D7D757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20834" r="8302" b="6450"/>
          <a:stretch/>
        </p:blipFill>
        <p:spPr>
          <a:xfrm>
            <a:off x="5215873" y="1084607"/>
            <a:ext cx="3082119" cy="23443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9C21ED-BF91-4112-993C-9D3254F15D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23424" r="8469" b="4539"/>
          <a:stretch/>
        </p:blipFill>
        <p:spPr>
          <a:xfrm>
            <a:off x="8655579" y="1154070"/>
            <a:ext cx="3082119" cy="22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5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"/>
    </mc:Choice>
    <mc:Fallback xmlns="">
      <p:transition spd="slow" advTm="22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3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229" y="1655609"/>
            <a:ext cx="113364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分离单一天线数据点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C4A100-FEC8-451C-A42E-0CEECF52598A}"/>
              </a:ext>
            </a:extLst>
          </p:cNvPr>
          <p:cNvSpPr txBox="1"/>
          <p:nvPr/>
        </p:nvSpPr>
        <p:spPr>
          <a:xfrm>
            <a:off x="1735796" y="3891581"/>
            <a:ext cx="10001902" cy="281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1" cap="all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cap="none" dirty="0"/>
              <a:t>通过分离单一天线数据，观察噪声对数据的影响</a:t>
            </a:r>
            <a:endParaRPr lang="en-US" altLang="zh-CN" cap="none" dirty="0"/>
          </a:p>
          <a:p>
            <a:r>
              <a:rPr lang="en-US" altLang="zh-CN" cap="none" dirty="0"/>
              <a:t>TI</a:t>
            </a:r>
            <a:r>
              <a:rPr lang="zh-CN" altLang="en-US" cap="none" dirty="0"/>
              <a:t>代码直接做了平均，但可以看出数据十分散乱，取平均还是取众数都不一定能反映相位差的实际值。</a:t>
            </a:r>
            <a:endParaRPr lang="en-US" altLang="zh-CN" cap="none" dirty="0"/>
          </a:p>
          <a:p>
            <a:r>
              <a:rPr lang="zh-CN" altLang="en-US" cap="none" dirty="0"/>
              <a:t>需要后续选择合适的滤波器。</a:t>
            </a:r>
            <a:endParaRPr lang="en-US" altLang="zh-CN" cap="none" dirty="0"/>
          </a:p>
          <a:p>
            <a:r>
              <a:rPr lang="zh-CN" altLang="en-US" cap="none" dirty="0"/>
              <a:t>注</a:t>
            </a:r>
            <a:r>
              <a:rPr lang="en-US" altLang="zh-CN" cap="none" dirty="0"/>
              <a:t>:TI</a:t>
            </a:r>
            <a:r>
              <a:rPr lang="zh-CN" altLang="en-US" cap="none" dirty="0"/>
              <a:t>给出的公式</a:t>
            </a:r>
            <a:r>
              <a:rPr lang="en-US" altLang="zh-CN" cap="none" dirty="0"/>
              <a:t>:avg(Phase[i+16]-Phase[</a:t>
            </a:r>
            <a:r>
              <a:rPr lang="en-US" altLang="zh-CN" cap="none" dirty="0" err="1"/>
              <a:t>i</a:t>
            </a:r>
            <a:r>
              <a:rPr lang="en-US" altLang="zh-CN" cap="none" dirty="0"/>
              <a:t>]) – 16*avg(Phase[i+1]-Phase[</a:t>
            </a:r>
            <a:r>
              <a:rPr lang="en-US" altLang="zh-CN" cap="none" dirty="0" err="1"/>
              <a:t>i</a:t>
            </a:r>
            <a:r>
              <a:rPr lang="en-US" altLang="zh-CN" cap="none" dirty="0"/>
              <a:t>])</a:t>
            </a:r>
            <a:endParaRPr lang="zh-CN" altLang="en-US" cap="none" dirty="0"/>
          </a:p>
          <a:p>
            <a:endParaRPr lang="zh-CN" altLang="en-US" cap="non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BD7DE9-6744-459F-A7C3-FC3251EEEFE2}"/>
              </a:ext>
            </a:extLst>
          </p:cNvPr>
          <p:cNvSpPr txBox="1"/>
          <p:nvPr/>
        </p:nvSpPr>
        <p:spPr>
          <a:xfrm>
            <a:off x="4671060" y="3457152"/>
            <a:ext cx="704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Phase[i+1]-Phase[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在不同天线的数据点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94F753C-9C2F-4873-9860-1EA0F29E7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t="21658" r="6010" b="3018"/>
          <a:stretch/>
        </p:blipFill>
        <p:spPr>
          <a:xfrm>
            <a:off x="1653154" y="1028264"/>
            <a:ext cx="3352955" cy="24185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FDC011D-19FB-42F2-8236-450D7D757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20834" r="8302" b="6450"/>
          <a:stretch/>
        </p:blipFill>
        <p:spPr>
          <a:xfrm>
            <a:off x="5215873" y="1005776"/>
            <a:ext cx="3082119" cy="23443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9C21ED-BF91-4112-993C-9D3254F15D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23424" r="8469" b="4539"/>
          <a:stretch/>
        </p:blipFill>
        <p:spPr>
          <a:xfrm>
            <a:off x="8655579" y="1075239"/>
            <a:ext cx="3082119" cy="22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3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"/>
    </mc:Choice>
    <mc:Fallback xmlns="">
      <p:transition spd="slow" advTm="22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3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229" y="1655609"/>
            <a:ext cx="113364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现有方法的不足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1B09A2-778A-4E10-AA7D-B2320D8B1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90" y="1119095"/>
            <a:ext cx="7245631" cy="392094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86F2399-6C56-4E39-BCCD-E6F191F92F06}"/>
              </a:ext>
            </a:extLst>
          </p:cNvPr>
          <p:cNvSpPr txBox="1"/>
          <p:nvPr/>
        </p:nvSpPr>
        <p:spPr>
          <a:xfrm>
            <a:off x="239015" y="2118221"/>
            <a:ext cx="4036711" cy="189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现有方法：对每根天线采集的所有数据分别统计斜率，减去斜率将其拉平，便于观察数据。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但是该方法会引入误差。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1E8603-D112-48EB-B7FA-6EDB9CFA4AA5}"/>
              </a:ext>
            </a:extLst>
          </p:cNvPr>
          <p:cNvSpPr txBox="1"/>
          <p:nvPr/>
        </p:nvSpPr>
        <p:spPr>
          <a:xfrm>
            <a:off x="5918717" y="4769877"/>
            <a:ext cx="692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</a:t>
            </a:r>
            <a:r>
              <a:rPr lang="en-US" altLang="zh-CN" dirty="0"/>
              <a:t>Phase[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：不断递增，切换时突增突减；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6E00EB-40C4-42D6-9848-C643D7A3D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99" y="1099988"/>
            <a:ext cx="7535322" cy="4077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195BFEF-D396-4765-A4FA-9A1DC493A5EB}"/>
              </a:ext>
            </a:extLst>
          </p:cNvPr>
          <p:cNvSpPr txBox="1"/>
          <p:nvPr/>
        </p:nvSpPr>
        <p:spPr>
          <a:xfrm>
            <a:off x="5010538" y="5296518"/>
            <a:ext cx="692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Phase[</a:t>
            </a:r>
            <a:r>
              <a:rPr lang="en-US" altLang="zh-CN" dirty="0" err="1"/>
              <a:t>i</a:t>
            </a:r>
            <a:r>
              <a:rPr lang="en-US" altLang="zh-CN" dirty="0"/>
              <a:t>]-sum(compensation,0,1)</a:t>
            </a:r>
            <a:r>
              <a:rPr lang="zh-CN" altLang="en-US" dirty="0"/>
              <a:t>，平时水平，切换时突增突减。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FEFD1C-3F2C-41C7-A958-3CD3176935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"/>
          <a:stretch/>
        </p:blipFill>
        <p:spPr>
          <a:xfrm>
            <a:off x="787605" y="4013227"/>
            <a:ext cx="3507694" cy="25051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6744619-4C02-4FA7-BFBC-E490ECAD06C1}"/>
              </a:ext>
            </a:extLst>
          </p:cNvPr>
          <p:cNvSpPr txBox="1"/>
          <p:nvPr/>
        </p:nvSpPr>
        <p:spPr>
          <a:xfrm>
            <a:off x="264475" y="6358092"/>
            <a:ext cx="692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）对每根天线，使用众数做为</a:t>
            </a:r>
            <a:r>
              <a:rPr lang="en-US" altLang="zh-CN" dirty="0"/>
              <a:t>compensation</a:t>
            </a:r>
            <a:r>
              <a:rPr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21895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"/>
    </mc:Choice>
    <mc:Fallback xmlns="">
      <p:transition spd="slow" advTm="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957999" y="10979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362335" y="1083392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20780" y="11501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ea typeface="华文楷体" panose="02010600040101010101" pitchFamily="2" charset="-122"/>
              </a:rPr>
              <a:t>采集数据</a:t>
            </a: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4573366" y="1263025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362335" y="1673407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820780" y="17401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观察数据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573366" y="1853040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361377" y="233558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19822" y="2402309"/>
            <a:ext cx="5314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分析数据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4572408" y="2525850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115195" y="1174894"/>
            <a:ext cx="8707" cy="36162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360419" y="2956895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18864" y="3105232"/>
            <a:ext cx="569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总结与后续工作</a:t>
            </a: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4550184" y="317725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灯片编号占位符 1">
            <a:extLst>
              <a:ext uri="{FF2B5EF4-FFF2-40B4-BE49-F238E27FC236}">
                <a16:creationId xmlns:a16="http://schemas.microsoft.com/office/drawing/2014/main" id="{227BF3F9-D0F5-3442-AF7B-59602398D588}"/>
              </a:ext>
            </a:extLst>
          </p:cNvPr>
          <p:cNvSpPr txBox="1">
            <a:spLocks/>
          </p:cNvSpPr>
          <p:nvPr/>
        </p:nvSpPr>
        <p:spPr>
          <a:xfrm>
            <a:off x="11577838" y="6320307"/>
            <a:ext cx="47573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0D976C-4609-C640-AB13-DDEE7112A50C}"/>
              </a:ext>
            </a:extLst>
          </p:cNvPr>
          <p:cNvSpPr/>
          <p:nvPr/>
        </p:nvSpPr>
        <p:spPr>
          <a:xfrm>
            <a:off x="11577838" y="631610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6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3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229" y="1655609"/>
            <a:ext cx="113364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对数据点的修正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6F2399-6C56-4E39-BCCD-E6F191F92F06}"/>
              </a:ext>
            </a:extLst>
          </p:cNvPr>
          <p:cNvSpPr txBox="1"/>
          <p:nvPr/>
        </p:nvSpPr>
        <p:spPr>
          <a:xfrm>
            <a:off x="0" y="2422172"/>
            <a:ext cx="4478693" cy="374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计算采样点增幅的众数，并减去这个增幅，将数据拉平；对每根天线分别计算，以处理天线间差异。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这里只取中间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个点看一下拉平的情况。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整体还是比较接近水平。但是可以看出，“采样率”可能随时间逐渐变化，也可能上下抖动起伏不定。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F89885-2C41-4DC7-B023-5D032459E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93" y="1051324"/>
            <a:ext cx="7818632" cy="42310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F691204-31B0-4591-9917-4A2EEBCFB7AF}"/>
              </a:ext>
            </a:extLst>
          </p:cNvPr>
          <p:cNvSpPr txBox="1"/>
          <p:nvPr/>
        </p:nvSpPr>
        <p:spPr>
          <a:xfrm>
            <a:off x="5262465" y="5421086"/>
            <a:ext cx="692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Phase[</a:t>
            </a:r>
            <a:r>
              <a:rPr lang="en-US" altLang="zh-CN" dirty="0" err="1"/>
              <a:t>i</a:t>
            </a:r>
            <a:r>
              <a:rPr lang="en-US" altLang="zh-CN" dirty="0"/>
              <a:t>]-sum(compensation,0,1)</a:t>
            </a:r>
            <a:r>
              <a:rPr lang="zh-CN" altLang="en-US" dirty="0"/>
              <a:t>，只取中间</a:t>
            </a:r>
            <a:r>
              <a:rPr lang="en-US" altLang="zh-CN" dirty="0"/>
              <a:t>8</a:t>
            </a:r>
            <a:r>
              <a:rPr lang="zh-CN" altLang="en-US" dirty="0"/>
              <a:t>个点，看拉平的效果。</a:t>
            </a:r>
          </a:p>
        </p:txBody>
      </p:sp>
    </p:spTree>
    <p:extLst>
      <p:ext uri="{BB962C8B-B14F-4D97-AF65-F5344CB8AC3E}">
        <p14:creationId xmlns:p14="http://schemas.microsoft.com/office/powerpoint/2010/main" val="16256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"/>
    </mc:Choice>
    <mc:Fallback xmlns="">
      <p:transition spd="slow" advTm="22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3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229" y="1655609"/>
            <a:ext cx="113364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对数据点的修正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6F2399-6C56-4E39-BCCD-E6F191F92F06}"/>
              </a:ext>
            </a:extLst>
          </p:cNvPr>
          <p:cNvSpPr txBox="1"/>
          <p:nvPr/>
        </p:nvSpPr>
        <p:spPr>
          <a:xfrm>
            <a:off x="807003" y="2278431"/>
            <a:ext cx="3416320" cy="374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对每根天线采集的一个数据区间内，计算中间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个点的平均数，减去平均数，将区间中间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个点拉平。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相比原厂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TI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使用一个区间中全部的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16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个数据点有所改进。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0A27D4-48E0-4BEC-881A-CBF207727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23" y="1557251"/>
            <a:ext cx="7818632" cy="42310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EBF52A-DF03-46FE-94E8-9960B8341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365" y="1460732"/>
            <a:ext cx="7956548" cy="43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"/>
    </mc:Choice>
    <mc:Fallback xmlns="">
      <p:transition spd="slow" advTm="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3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229" y="1655609"/>
            <a:ext cx="113364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噪声曲线的预测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C4A100-FEC8-451C-A42E-0CEECF52598A}"/>
              </a:ext>
            </a:extLst>
          </p:cNvPr>
          <p:cNvSpPr txBox="1"/>
          <p:nvPr/>
        </p:nvSpPr>
        <p:spPr>
          <a:xfrm>
            <a:off x="1440873" y="2001509"/>
            <a:ext cx="5271115" cy="32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1" cap="all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indent="0">
              <a:buNone/>
            </a:pPr>
            <a:r>
              <a:rPr lang="zh-CN" altLang="en-US" cap="none" dirty="0"/>
              <a:t>对</a:t>
            </a:r>
            <a:r>
              <a:rPr lang="en-US" altLang="zh-CN" cap="none" dirty="0"/>
              <a:t>Phase[i+1]-Phase[</a:t>
            </a:r>
            <a:r>
              <a:rPr lang="en-US" altLang="zh-CN" cap="none" dirty="0" err="1"/>
              <a:t>i</a:t>
            </a:r>
            <a:r>
              <a:rPr lang="en-US" altLang="zh-CN" cap="none" dirty="0"/>
              <a:t>]</a:t>
            </a:r>
            <a:r>
              <a:rPr lang="zh-CN" altLang="en-US" cap="none" dirty="0"/>
              <a:t>的误差进行建模。</a:t>
            </a:r>
            <a:endParaRPr lang="en-US" altLang="zh-CN" cap="none" dirty="0"/>
          </a:p>
          <a:p>
            <a:r>
              <a:rPr lang="zh-CN" altLang="en-US" cap="none" dirty="0"/>
              <a:t>理想情况：</a:t>
            </a:r>
            <a:endParaRPr lang="en-US" altLang="zh-CN" cap="none" dirty="0"/>
          </a:p>
          <a:p>
            <a:pPr marL="0" indent="0">
              <a:buNone/>
            </a:pPr>
            <a:r>
              <a:rPr lang="en-US" altLang="zh-CN" cap="none" dirty="0"/>
              <a:t>1</a:t>
            </a:r>
            <a:r>
              <a:rPr lang="zh-CN" altLang="en-US" cap="none" dirty="0"/>
              <a:t>）每</a:t>
            </a:r>
            <a:r>
              <a:rPr lang="en-US" altLang="zh-CN" cap="none" dirty="0"/>
              <a:t>16</a:t>
            </a:r>
            <a:r>
              <a:rPr lang="zh-CN" altLang="en-US" cap="none" dirty="0"/>
              <a:t>个点的中间部分应在值为</a:t>
            </a:r>
            <a:r>
              <a:rPr lang="en-US" altLang="zh-CN" cap="none" dirty="0"/>
              <a:t>20</a:t>
            </a:r>
            <a:r>
              <a:rPr lang="zh-CN" altLang="en-US" cap="none" dirty="0"/>
              <a:t>左右的水平线上；</a:t>
            </a:r>
            <a:endParaRPr lang="en-US" altLang="zh-CN" cap="none" dirty="0"/>
          </a:p>
          <a:p>
            <a:pPr marL="0" indent="0">
              <a:buNone/>
            </a:pPr>
            <a:r>
              <a:rPr lang="en-US" altLang="zh-CN" cap="none" dirty="0"/>
              <a:t>2</a:t>
            </a:r>
            <a:r>
              <a:rPr lang="zh-CN" altLang="en-US" cap="none" dirty="0"/>
              <a:t>）切换天线处出现正向或负向的峰值。</a:t>
            </a:r>
            <a:endParaRPr lang="en-US" altLang="zh-CN" cap="none" dirty="0"/>
          </a:p>
          <a:p>
            <a:pPr marL="0" indent="0">
              <a:buNone/>
            </a:pPr>
            <a:r>
              <a:rPr lang="zh-CN" altLang="en-US" cap="none" dirty="0"/>
              <a:t>（</a:t>
            </a:r>
            <a:r>
              <a:rPr lang="en-US" altLang="zh-CN" cap="none" dirty="0"/>
              <a:t>1</a:t>
            </a:r>
            <a:r>
              <a:rPr lang="zh-CN" altLang="en-US" cap="none" dirty="0"/>
              <a:t>）部分影响不大，而（</a:t>
            </a:r>
            <a:r>
              <a:rPr lang="en-US" altLang="zh-CN" cap="none" dirty="0"/>
              <a:t>2</a:t>
            </a:r>
            <a:r>
              <a:rPr lang="zh-CN" altLang="en-US" cap="none" dirty="0"/>
              <a:t>）部分对算角度至关重要。</a:t>
            </a:r>
            <a:endParaRPr lang="en-US" altLang="zh-CN" cap="none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6A1D14-1AE2-47B3-A444-8FD16DCED909}"/>
              </a:ext>
            </a:extLst>
          </p:cNvPr>
          <p:cNvSpPr txBox="1"/>
          <p:nvPr/>
        </p:nvSpPr>
        <p:spPr>
          <a:xfrm>
            <a:off x="6868576" y="1996098"/>
            <a:ext cx="4546983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1" cap="all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（手绘图）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13F5FB-C296-49D7-ADD4-81C655A9D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29" y="4340017"/>
            <a:ext cx="4551755" cy="22432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0244DA-4AFB-42BF-8EA2-92DA30B2E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20" y="162190"/>
            <a:ext cx="5373926" cy="41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3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229" y="1655609"/>
            <a:ext cx="113364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噪声曲线的预测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C4A100-FEC8-451C-A42E-0CEECF52598A}"/>
                  </a:ext>
                </a:extLst>
              </p:cNvPr>
              <p:cNvSpPr txBox="1"/>
              <p:nvPr/>
            </p:nvSpPr>
            <p:spPr>
              <a:xfrm>
                <a:off x="2165005" y="2001509"/>
                <a:ext cx="4546983" cy="328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2000" b="1" cap="all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defRPr>
                </a:lvl1pPr>
              </a:lstStyle>
              <a:p>
                <a:r>
                  <a:rPr lang="zh-CN" altLang="en-US" dirty="0"/>
                  <a:t>实际上在同一区间内波动也较大。</a:t>
                </a:r>
                <a:endParaRPr lang="en-US" altLang="zh-CN" dirty="0"/>
              </a:p>
              <a:p>
                <a:r>
                  <a:rPr lang="en-US" altLang="zh-CN" dirty="0"/>
                  <a:t>1.</a:t>
                </a:r>
                <a:r>
                  <a:rPr lang="zh-CN" altLang="en-US" dirty="0"/>
                  <a:t>尝试只使用单一天线采集数据，分析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）部分的噪声；</a:t>
                </a:r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r>
                  <a:rPr lang="zh-CN" altLang="en-US" dirty="0"/>
                  <a:t>部分和理想水平线对比，尝试建立噪声模型，通过拟合或神经网络方式预测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𝟏𝟕</m:t>
                    </m:r>
                  </m:oMath>
                </a14:m>
                <a:r>
                  <a:rPr lang="zh-CN" altLang="en-US" dirty="0"/>
                  <a:t>部分的噪声曲线。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1C4A100-FEC8-451C-A42E-0CEECF52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005" y="2001509"/>
                <a:ext cx="4546983" cy="3280000"/>
              </a:xfrm>
              <a:prstGeom prst="rect">
                <a:avLst/>
              </a:prstGeom>
              <a:blipFill>
                <a:blip r:embed="rId3"/>
                <a:stretch>
                  <a:fillRect l="-1206" r="-1072" b="-2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AB6A1D14-1AE2-47B3-A444-8FD16DCED909}"/>
              </a:ext>
            </a:extLst>
          </p:cNvPr>
          <p:cNvSpPr txBox="1"/>
          <p:nvPr/>
        </p:nvSpPr>
        <p:spPr>
          <a:xfrm>
            <a:off x="6868576" y="1996098"/>
            <a:ext cx="4546983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1" cap="all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（手绘图）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E123F0-96AF-492B-BB6F-7618D7F46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70" y="201884"/>
            <a:ext cx="4764689" cy="36461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E506F2F-D415-40E9-9F35-2148CEF77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178" y="3421460"/>
            <a:ext cx="4490822" cy="34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9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3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229" y="1655609"/>
            <a:ext cx="113364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分析数据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进一步的设想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6F2399-6C56-4E39-BCCD-E6F191F92F06}"/>
              </a:ext>
            </a:extLst>
          </p:cNvPr>
          <p:cNvSpPr txBox="1"/>
          <p:nvPr/>
        </p:nvSpPr>
        <p:spPr>
          <a:xfrm>
            <a:off x="157018" y="2384055"/>
            <a:ext cx="4012728" cy="32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现有方法是取每个区间中间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个点，计算平均值（右图）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改进：可以通过滑动窗口，比较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[0:8],[1:9]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等区间，只选择极差较小的参与计算，去除质量较差的点。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C87ED1-F4C9-4998-B74F-0B4455258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746" y="1303761"/>
            <a:ext cx="7956548" cy="43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4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"/>
    </mc:Choice>
    <mc:Fallback xmlns="">
      <p:transition spd="slow" advTm="22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4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807" y="1655609"/>
            <a:ext cx="1800493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总结与后续工作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总结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5D2B59-9278-4DFC-81B5-CD755144C549}"/>
              </a:ext>
            </a:extLst>
          </p:cNvPr>
          <p:cNvSpPr txBox="1"/>
          <p:nvPr/>
        </p:nvSpPr>
        <p:spPr>
          <a:xfrm>
            <a:off x="2165005" y="2220912"/>
            <a:ext cx="91096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、收集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groundtruth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：改良测角工具，收集更多不同环境的，带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groundtruth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的数据以验证猜想</a:t>
            </a:r>
            <a:b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、进一步给噪声建模：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之前推测倾斜应该是因为地面近距离的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multipath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导致的，去除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multipath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可能因此接下来可以进一步探究为什么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multipath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会引起倾斜，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、不同数据包存在不同问题，需要根据实际情况更加细化地处理不同数据包。研究数据包相位不相同的情况。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、继续改进求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i+length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]-phase[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的算法</a:t>
            </a:r>
          </a:p>
          <a:p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227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4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807" y="1655609"/>
            <a:ext cx="1800493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总结与后续工作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后续工作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6F2399-6C56-4E39-BCCD-E6F191F92F06}"/>
              </a:ext>
            </a:extLst>
          </p:cNvPr>
          <p:cNvSpPr txBox="1"/>
          <p:nvPr/>
        </p:nvSpPr>
        <p:spPr>
          <a:xfrm>
            <a:off x="-1" y="2052491"/>
            <a:ext cx="4469364" cy="5126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建立了</a:t>
            </a:r>
            <a:r>
              <a:rPr lang="en-US" altLang="zh-CN" sz="2000" b="1" cap="all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github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仓库，共享数据与代码，增加效率。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第一，目前获得的实地数据较少，以上都是就现有数据观察后得出猜想，还没有进行了验证，计划在改进收集数据方法后验证假设。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第二，我们将继续为噪声建模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）和</a:t>
            </a:r>
            <a:r>
              <a:rPr lang="en-US" altLang="zh-CN" sz="2000" b="1" cap="all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groundtruth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对比算出噪声；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）用过滤器分离出不同噪声分量；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）试用曲线拟合，</a:t>
            </a:r>
            <a:r>
              <a:rPr lang="en-US" altLang="zh-CN" sz="2000" b="1" cap="all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Dnn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拟合噪声。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62FB17-CD75-4F75-BC84-937BD81E5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95" y="1613085"/>
            <a:ext cx="7719187" cy="35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"/>
    </mc:Choice>
    <mc:Fallback xmlns="">
      <p:transition spd="slow" advTm="22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4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807" y="1655609"/>
            <a:ext cx="1800493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总结与后续工作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7371" y="16219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后续工作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6F2399-6C56-4E39-BCCD-E6F191F92F06}"/>
              </a:ext>
            </a:extLst>
          </p:cNvPr>
          <p:cNvSpPr txBox="1"/>
          <p:nvPr/>
        </p:nvSpPr>
        <p:spPr>
          <a:xfrm>
            <a:off x="-2" y="2052491"/>
            <a:ext cx="9227977" cy="5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第三 探究转台上的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passive</a:t>
            </a:r>
            <a:r>
              <a:rPr lang="zh-CN" altLang="en-US" sz="2000" b="1" cap="all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天线是否会产生合成孔径等效应，作为后续工作。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79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"/>
    </mc:Choice>
    <mc:Fallback xmlns="">
      <p:transition spd="slow" advTm="22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1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6426" y="1655609"/>
            <a:ext cx="1135247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采集数据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90171" y="24432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设备与场地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E8E1C90-A682-4AC7-9E3F-C6187D97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40" y="1643833"/>
            <a:ext cx="9598429" cy="1585112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D58B79CF-B6A2-47BB-866B-B70512F89522}"/>
              </a:ext>
            </a:extLst>
          </p:cNvPr>
          <p:cNvSpPr/>
          <p:nvPr/>
        </p:nvSpPr>
        <p:spPr>
          <a:xfrm>
            <a:off x="2072640" y="3629056"/>
            <a:ext cx="8250977" cy="13915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1800" b="1" i="0" u="none" strike="noStrike" kern="1200" cap="all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解决设备断开连接问题：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</a:p>
          <a:p>
            <a:pPr>
              <a:lnSpc>
                <a:spcPct val="150000"/>
              </a:lnSpc>
              <a:defRPr sz="1800" b="1" i="0" u="none" strike="noStrike" kern="1200" cap="all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将程序中</a:t>
            </a:r>
            <a:r>
              <a:rPr lang="en-US" altLang="zh-CN" sz="2000" b="1" cap="all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connect_interval_msec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变量值更改为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300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即可。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>
              <a:lnSpc>
                <a:spcPct val="150000"/>
              </a:lnSpc>
              <a:defRPr sz="1800" b="1" i="0" u="none" strike="noStrike" kern="1200" cap="all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原因未知，可能是驱动底层问题</a:t>
            </a:r>
          </a:p>
        </p:txBody>
      </p:sp>
    </p:spTree>
    <p:extLst>
      <p:ext uri="{BB962C8B-B14F-4D97-AF65-F5344CB8AC3E}">
        <p14:creationId xmlns:p14="http://schemas.microsoft.com/office/powerpoint/2010/main" val="370646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1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6426" y="1655609"/>
            <a:ext cx="1135247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采集数据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90171" y="24432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设备与场地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FB1BDA-3F07-4401-8AE7-61B5D27E8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27585" y="1702318"/>
            <a:ext cx="5034742" cy="37760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407920" y="2607573"/>
            <a:ext cx="4145280" cy="14333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b="1" i="0" u="none" strike="noStrike" cap="all" baseline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室内（楼道），偏角为</a:t>
            </a:r>
            <a:r>
              <a:rPr lang="en-US" altLang="zh-CN" dirty="0"/>
              <a:t>35°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室内（楼道），偏角为</a:t>
            </a:r>
            <a:r>
              <a:rPr lang="en-US" altLang="zh-CN" dirty="0"/>
              <a:t>45°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室外，偏角为</a:t>
            </a:r>
            <a:r>
              <a:rPr lang="en-US" altLang="zh-CN" dirty="0"/>
              <a:t>45°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57322F-B6C7-44E8-9E96-BC51C0E42D39}"/>
              </a:ext>
            </a:extLst>
          </p:cNvPr>
          <p:cNvSpPr txBox="1"/>
          <p:nvPr/>
        </p:nvSpPr>
        <p:spPr>
          <a:xfrm>
            <a:off x="1950720" y="213010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目前正常采集到的数据有：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296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1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6426" y="1655609"/>
            <a:ext cx="1135247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采集数据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90171" y="24432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偏角与方向的确定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22876" y="3643817"/>
            <a:ext cx="4145280" cy="281833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 b="1" i="0" u="none" strike="noStrike" cap="all" baseline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通过匀速转盘旋转固定时间，保证角度一定。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通过带刻度转轴的三脚架确定角度。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通过激光笔或专业校准工具确保方向准确。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57322F-B6C7-44E8-9E96-BC51C0E42D39}"/>
              </a:ext>
            </a:extLst>
          </p:cNvPr>
          <p:cNvSpPr txBox="1"/>
          <p:nvPr/>
        </p:nvSpPr>
        <p:spPr>
          <a:xfrm>
            <a:off x="1950720" y="2001504"/>
            <a:ext cx="41452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目前使用量角器确认偏角</a:t>
            </a:r>
            <a:r>
              <a:rPr lang="en-US" altLang="zh-CN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绳子确定方向，确保绳子通过量角器中心，然而仍存在误差。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后续测量方法：</a:t>
            </a:r>
            <a:endParaRPr lang="en-US" altLang="zh-CN" sz="2000" b="1" cap="all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26D17D-63E4-4E1C-A641-BBC3B7F1F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6626" y="1707860"/>
            <a:ext cx="5079076" cy="38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"/>
    </mc:Choice>
    <mc:Fallback xmlns="">
      <p:transition spd="slow" advTm="22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2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051" y="1655609"/>
            <a:ext cx="1107996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90171" y="24432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观察数据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57322F-B6C7-44E8-9E96-BC51C0E42D39}"/>
              </a:ext>
            </a:extLst>
          </p:cNvPr>
          <p:cNvSpPr txBox="1"/>
          <p:nvPr/>
        </p:nvSpPr>
        <p:spPr>
          <a:xfrm>
            <a:off x="1483065" y="2376789"/>
            <a:ext cx="12491554" cy="1433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收集到数据后，分别计算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phase[i+1]-phase[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i+length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]-phase[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i+length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]-phase[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是计算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AOA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角度用的数值，至关重要。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phase[i+1]-phase[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可以直观地表现出噪声模型，指导去噪方法。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8B5646F-1D71-48D8-AA99-B51FC5AD1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91" y="4137102"/>
            <a:ext cx="4456247" cy="24114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E81996-C367-45E8-82FD-4A48E6F6C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755" y="4050256"/>
            <a:ext cx="3502418" cy="27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0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2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053" y="1655609"/>
            <a:ext cx="1107996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90171" y="244322"/>
            <a:ext cx="3416320" cy="844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误差建模和分类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A9F5D0-6E6C-40E3-A75F-A099F189939D}"/>
              </a:ext>
            </a:extLst>
          </p:cNvPr>
          <p:cNvSpPr txBox="1"/>
          <p:nvPr/>
        </p:nvSpPr>
        <p:spPr>
          <a:xfrm>
            <a:off x="880973" y="2397150"/>
            <a:ext cx="2970592" cy="32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观察不同数据包的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i+length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]-phase[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）比较准确的数据：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数据较为平稳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高度比较统一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cap="all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可以给予更高的权重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E29D02-59A3-4FBE-9C3B-47E0880A5413}"/>
              </a:ext>
            </a:extLst>
          </p:cNvPr>
          <p:cNvCxnSpPr>
            <a:cxnSpLocks/>
          </p:cNvCxnSpPr>
          <p:nvPr/>
        </p:nvCxnSpPr>
        <p:spPr>
          <a:xfrm>
            <a:off x="7397910" y="2577780"/>
            <a:ext cx="1700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400F2EC0-196D-4D84-A9F1-67ECE1E10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29" y="1369701"/>
            <a:ext cx="7641510" cy="413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8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2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053" y="1655609"/>
            <a:ext cx="1107996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90171" y="244322"/>
            <a:ext cx="3416320" cy="844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误差建模和分类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A9F5D0-6E6C-40E3-A75F-A099F189939D}"/>
              </a:ext>
            </a:extLst>
          </p:cNvPr>
          <p:cNvSpPr txBox="1"/>
          <p:nvPr/>
        </p:nvSpPr>
        <p:spPr>
          <a:xfrm>
            <a:off x="880973" y="2397150"/>
            <a:ext cx="3626372" cy="281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观察不同数据包的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i+length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]-phase[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形图线：如右图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较为常见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可能适用简单的滤波算法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E29D02-59A3-4FBE-9C3B-47E0880A5413}"/>
              </a:ext>
            </a:extLst>
          </p:cNvPr>
          <p:cNvCxnSpPr>
            <a:cxnSpLocks/>
          </p:cNvCxnSpPr>
          <p:nvPr/>
        </p:nvCxnSpPr>
        <p:spPr>
          <a:xfrm>
            <a:off x="7397910" y="2577780"/>
            <a:ext cx="1700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A2BF99F8-AB65-4A84-AAE2-0CBC594FE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91" y="959958"/>
            <a:ext cx="5979246" cy="32356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EC5DDD-8891-4D88-84A0-203EFC758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19" y="4619847"/>
            <a:ext cx="3310238" cy="1915324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21C684B-15DA-4C5A-8970-7875D807DED6}"/>
              </a:ext>
            </a:extLst>
          </p:cNvPr>
          <p:cNvCxnSpPr>
            <a:cxnSpLocks/>
          </p:cNvCxnSpPr>
          <p:nvPr/>
        </p:nvCxnSpPr>
        <p:spPr>
          <a:xfrm>
            <a:off x="6963426" y="3457318"/>
            <a:ext cx="1700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80AE67A-15EC-4202-8577-40C174A9A16C}"/>
              </a:ext>
            </a:extLst>
          </p:cNvPr>
          <p:cNvCxnSpPr>
            <a:cxnSpLocks/>
          </p:cNvCxnSpPr>
          <p:nvPr/>
        </p:nvCxnSpPr>
        <p:spPr>
          <a:xfrm>
            <a:off x="6660921" y="1868213"/>
            <a:ext cx="1700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2CB981C-EEF7-48FE-B390-C330A2DA7826}"/>
              </a:ext>
            </a:extLst>
          </p:cNvPr>
          <p:cNvCxnSpPr>
            <a:cxnSpLocks/>
          </p:cNvCxnSpPr>
          <p:nvPr/>
        </p:nvCxnSpPr>
        <p:spPr>
          <a:xfrm>
            <a:off x="6813321" y="1767888"/>
            <a:ext cx="1700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F85AA80-213D-40C3-974F-A30886D1161E}"/>
              </a:ext>
            </a:extLst>
          </p:cNvPr>
          <p:cNvSpPr/>
          <p:nvPr/>
        </p:nvSpPr>
        <p:spPr>
          <a:xfrm>
            <a:off x="8443186" y="5073924"/>
            <a:ext cx="1158463" cy="954663"/>
          </a:xfrm>
          <a:custGeom>
            <a:avLst/>
            <a:gdLst>
              <a:gd name="connsiteX0" fmla="*/ 0 w 1158463"/>
              <a:gd name="connsiteY0" fmla="*/ 954663 h 954663"/>
              <a:gd name="connsiteX1" fmla="*/ 195309 w 1158463"/>
              <a:gd name="connsiteY1" fmla="*/ 120162 h 954663"/>
              <a:gd name="connsiteX2" fmla="*/ 852256 w 1158463"/>
              <a:gd name="connsiteY2" fmla="*/ 58018 h 954663"/>
              <a:gd name="connsiteX3" fmla="*/ 1136342 w 1158463"/>
              <a:gd name="connsiteY3" fmla="*/ 626189 h 954663"/>
              <a:gd name="connsiteX4" fmla="*/ 1118586 w 1158463"/>
              <a:gd name="connsiteY4" fmla="*/ 635066 h 95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463" h="954663">
                <a:moveTo>
                  <a:pt x="0" y="954663"/>
                </a:moveTo>
                <a:cubicBezTo>
                  <a:pt x="26633" y="612133"/>
                  <a:pt x="53266" y="269603"/>
                  <a:pt x="195309" y="120162"/>
                </a:cubicBezTo>
                <a:cubicBezTo>
                  <a:pt x="337352" y="-29279"/>
                  <a:pt x="695417" y="-26320"/>
                  <a:pt x="852256" y="58018"/>
                </a:cubicBezTo>
                <a:cubicBezTo>
                  <a:pt x="1009095" y="142356"/>
                  <a:pt x="1091954" y="530014"/>
                  <a:pt x="1136342" y="626189"/>
                </a:cubicBezTo>
                <a:cubicBezTo>
                  <a:pt x="1180730" y="722364"/>
                  <a:pt x="1149658" y="678715"/>
                  <a:pt x="1118586" y="635066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F82C2BC-9E0D-4971-89CB-E59C17A392F9}"/>
              </a:ext>
            </a:extLst>
          </p:cNvPr>
          <p:cNvSpPr/>
          <p:nvPr/>
        </p:nvSpPr>
        <p:spPr>
          <a:xfrm>
            <a:off x="9659427" y="4811325"/>
            <a:ext cx="1029809" cy="764500"/>
          </a:xfrm>
          <a:custGeom>
            <a:avLst/>
            <a:gdLst>
              <a:gd name="connsiteX0" fmla="*/ 0 w 1029809"/>
              <a:gd name="connsiteY0" fmla="*/ 764500 h 764500"/>
              <a:gd name="connsiteX1" fmla="*/ 133165 w 1029809"/>
              <a:gd name="connsiteY1" fmla="*/ 151941 h 764500"/>
              <a:gd name="connsiteX2" fmla="*/ 790112 w 1029809"/>
              <a:gd name="connsiteY2" fmla="*/ 36531 h 764500"/>
              <a:gd name="connsiteX3" fmla="*/ 1029809 w 1029809"/>
              <a:gd name="connsiteY3" fmla="*/ 675724 h 764500"/>
              <a:gd name="connsiteX4" fmla="*/ 1029809 w 1029809"/>
              <a:gd name="connsiteY4" fmla="*/ 675724 h 76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09" h="764500">
                <a:moveTo>
                  <a:pt x="0" y="764500"/>
                </a:moveTo>
                <a:cubicBezTo>
                  <a:pt x="740" y="518884"/>
                  <a:pt x="1480" y="273269"/>
                  <a:pt x="133165" y="151941"/>
                </a:cubicBezTo>
                <a:cubicBezTo>
                  <a:pt x="264850" y="30613"/>
                  <a:pt x="640671" y="-50766"/>
                  <a:pt x="790112" y="36531"/>
                </a:cubicBezTo>
                <a:cubicBezTo>
                  <a:pt x="939553" y="123828"/>
                  <a:pt x="1029809" y="675724"/>
                  <a:pt x="1029809" y="675724"/>
                </a:cubicBezTo>
                <a:lnTo>
                  <a:pt x="1029809" y="675724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50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1688" y="934429"/>
            <a:ext cx="1064715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Chapter 2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0053" y="1655609"/>
            <a:ext cx="1107996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观察数据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90171" y="244322"/>
            <a:ext cx="3416320" cy="844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误差建模和分类</a:t>
            </a:r>
            <a:endParaRPr lang="en-US" altLang="zh-CN" sz="36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4F7028-79CB-4A69-9991-BD3126D00F88}"/>
              </a:ext>
            </a:extLst>
          </p:cNvPr>
          <p:cNvSpPr txBox="1"/>
          <p:nvPr/>
        </p:nvSpPr>
        <p:spPr>
          <a:xfrm>
            <a:off x="5638800" y="297318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7CF8AD-5808-41D0-A38B-2DA8072DF53D}"/>
              </a:ext>
            </a:extLst>
          </p:cNvPr>
          <p:cNvSpPr txBox="1"/>
          <p:nvPr/>
        </p:nvSpPr>
        <p:spPr>
          <a:xfrm>
            <a:off x="2072640" y="1557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A9F5D0-6E6C-40E3-A75F-A099F189939D}"/>
              </a:ext>
            </a:extLst>
          </p:cNvPr>
          <p:cNvSpPr txBox="1"/>
          <p:nvPr/>
        </p:nvSpPr>
        <p:spPr>
          <a:xfrm>
            <a:off x="880972" y="2397150"/>
            <a:ext cx="6346201" cy="281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观察不同数据包的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i+length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]-phase[</a:t>
            </a: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）部分坏掉的数据包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往往仅有一两个坏点组成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通过滤波可以修复</a:t>
            </a: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solidFill>
                <a:prstClr val="black">
                  <a:lumMod val="65000"/>
                  <a:lumOff val="35000"/>
                </a:prst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3F7B378-D0DD-427D-913D-5EF339EB1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984539"/>
            <a:ext cx="5338525" cy="28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31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1543</Words>
  <Application>Microsoft Office PowerPoint</Application>
  <PresentationFormat>宽屏</PresentationFormat>
  <Paragraphs>227</Paragraphs>
  <Slides>27</Slides>
  <Notes>27</Notes>
  <HiddenSlides>4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等线</vt:lpstr>
      <vt:lpstr>等线 Light</vt:lpstr>
      <vt:lpstr>华文楷体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子君</dc:creator>
  <cp:lastModifiedBy>杜 迦罗</cp:lastModifiedBy>
  <cp:revision>112</cp:revision>
  <dcterms:created xsi:type="dcterms:W3CDTF">2021-03-17T13:57:22Z</dcterms:created>
  <dcterms:modified xsi:type="dcterms:W3CDTF">2021-03-18T08:52:21Z</dcterms:modified>
</cp:coreProperties>
</file>